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79" r:id="rId2"/>
    <p:sldId id="275" r:id="rId3"/>
    <p:sldId id="276" r:id="rId4"/>
    <p:sldId id="277" r:id="rId5"/>
    <p:sldId id="278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HOME" initials="H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833" autoAdjust="0"/>
  </p:normalViewPr>
  <p:slideViewPr>
    <p:cSldViewPr>
      <p:cViewPr varScale="1">
        <p:scale>
          <a:sx n="75" d="100"/>
          <a:sy n="75" d="100"/>
        </p:scale>
        <p:origin x="-174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234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57432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79514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7694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416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2406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7209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7541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91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5641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672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65253-AE97-4A13-9877-81B4EA97C8D1}" type="datetimeFigureOut">
              <a:rPr lang="ru-RU" smtClean="0"/>
              <a:t>25.12.2017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1C0982-2B2D-4179-ACFF-47BFEDAEA9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946667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988840"/>
            <a:ext cx="8229600" cy="1143000"/>
          </a:xfrm>
        </p:spPr>
        <p:txBody>
          <a:bodyPr>
            <a:noAutofit/>
          </a:bodyPr>
          <a:lstStyle/>
          <a:p>
            <a: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Русская матрешка</a:t>
            </a:r>
            <a:br>
              <a:rPr lang="ru-RU" sz="72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ru-RU" sz="72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51920" y="5301208"/>
            <a:ext cx="4546848" cy="118072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Работа ученицы 6 класса </a:t>
            </a:r>
          </a:p>
          <a:p>
            <a:pPr marL="0" indent="0">
              <a:buNone/>
            </a:pPr>
            <a:r>
              <a:rPr lang="ru-RU" dirty="0" err="1" smtClean="0"/>
              <a:t>Хараян</a:t>
            </a:r>
            <a:r>
              <a:rPr lang="ru-RU" dirty="0" smtClean="0"/>
              <a:t> Ольги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49489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92080" y="274638"/>
            <a:ext cx="3394720" cy="6322714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/>
              <a:t>Русскую деревянную куклу назвали матрёшкой. Сделано это было не случайно. В дореволюционной </a:t>
            </a:r>
            <a:r>
              <a:rPr lang="ru-RU" sz="2400" dirty="0" smtClean="0"/>
              <a:t>про-</a:t>
            </a:r>
            <a:r>
              <a:rPr lang="ru-RU" sz="2400" dirty="0" err="1" smtClean="0"/>
              <a:t>винции</a:t>
            </a:r>
            <a:r>
              <a:rPr lang="ru-RU" sz="2400" dirty="0" smtClean="0"/>
              <a:t> </a:t>
            </a:r>
            <a:r>
              <a:rPr lang="ru-RU" sz="2400" dirty="0" smtClean="0"/>
              <a:t>имена Матрёна, </a:t>
            </a:r>
            <a:r>
              <a:rPr lang="ru-RU" sz="2400" dirty="0" err="1" smtClean="0"/>
              <a:t>Матрёша</a:t>
            </a:r>
            <a:r>
              <a:rPr lang="ru-RU" sz="2400" dirty="0" smtClean="0"/>
              <a:t> считались одними из наиболее </a:t>
            </a:r>
            <a:r>
              <a:rPr lang="ru-RU" sz="2400" dirty="0" smtClean="0"/>
              <a:t>распространённых жен-</a:t>
            </a:r>
            <a:r>
              <a:rPr lang="ru-RU" sz="2400" dirty="0" err="1" smtClean="0"/>
              <a:t>ских</a:t>
            </a:r>
            <a:r>
              <a:rPr lang="ru-RU" sz="2400" dirty="0" smtClean="0"/>
              <a:t> </a:t>
            </a:r>
            <a:r>
              <a:rPr lang="ru-RU" sz="2400" dirty="0" smtClean="0"/>
              <a:t>имён, в основе которых лежит слово «матерь».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3528" y="620688"/>
            <a:ext cx="5004048" cy="5229200"/>
          </a:xfrm>
        </p:spPr>
      </p:pic>
    </p:spTree>
    <p:extLst>
      <p:ext uri="{BB962C8B-B14F-4D97-AF65-F5344CB8AC3E}">
        <p14:creationId xmlns:p14="http://schemas.microsoft.com/office/powerpoint/2010/main" val="32735240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548680"/>
            <a:ext cx="4343360" cy="5760640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Эти имена ассоциировалось с матерью многочисленного семейства, обладавшей хорошим здоровьем и дородной фигурой. Впоследствии оно сделалось нарицательным и стало означать токарное разъёмное красочно расписанное деревянное изделие. Но и по сей день матрёшка остаётся символом материнства, плодородия, поскольку кукла с многочисленным кукольным семейством прекрасно выражает образную основу этого древнейшего символа человеческой культуры.</a:t>
            </a:r>
            <a:endParaRPr lang="ru-RU" sz="18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124744"/>
            <a:ext cx="4283968" cy="4595060"/>
          </a:xfrm>
        </p:spPr>
      </p:pic>
    </p:spTree>
    <p:extLst>
      <p:ext uri="{BB962C8B-B14F-4D97-AF65-F5344CB8AC3E}">
        <p14:creationId xmlns:p14="http://schemas.microsoft.com/office/powerpoint/2010/main" val="2455452607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>Сейчас матрёшки делают в различных мастерских.</a:t>
            </a:r>
            <a:br>
              <a:rPr lang="ru-RU" sz="2800" dirty="0" smtClean="0"/>
            </a:b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192" y="980728"/>
            <a:ext cx="9144000" cy="5877272"/>
          </a:xfrm>
        </p:spPr>
      </p:pic>
    </p:spTree>
    <p:extLst>
      <p:ext uri="{BB962C8B-B14F-4D97-AF65-F5344CB8AC3E}">
        <p14:creationId xmlns:p14="http://schemas.microsoft.com/office/powerpoint/2010/main" val="1199092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36096" y="188640"/>
            <a:ext cx="3322712" cy="6264696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Сначала подбирают подходящий вид древесины. Из-за мягкости в основном выбирают липу, реже ольху или берёзу. Деревья обычно срубают ранней весной, снимают кору, но не полностью, чтобы во время сушки древесина не давала трещин. Затем брёвна складируют и сушат в течение нескольких лет в хорошо вентилируемом месте.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196752"/>
            <a:ext cx="4644008" cy="5113543"/>
          </a:xfrm>
        </p:spPr>
      </p:pic>
    </p:spTree>
    <p:extLst>
      <p:ext uri="{BB962C8B-B14F-4D97-AF65-F5344CB8AC3E}">
        <p14:creationId xmlns:p14="http://schemas.microsoft.com/office/powerpoint/2010/main" val="522369453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8003232" cy="3600400"/>
          </a:xfrm>
        </p:spPr>
        <p:txBody>
          <a:bodyPr>
            <a:noAutofit/>
          </a:bodyPr>
          <a:lstStyle/>
          <a:p>
            <a:r>
              <a:rPr lang="ru-RU" sz="2400" dirty="0" smtClean="0"/>
              <a:t>К обработке древесины необходимо приступать тогда, когда она не сухая, но и не сырая. Каждая заготовка проходит более десятка операций. Самую маленькую куклу — неразборную — делают первой.</a:t>
            </a:r>
            <a:br>
              <a:rPr lang="ru-RU" sz="2400" dirty="0" smtClean="0"/>
            </a:b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31640" y="3861048"/>
            <a:ext cx="5698192" cy="2664296"/>
          </a:xfrm>
        </p:spPr>
      </p:pic>
    </p:spTree>
    <p:extLst>
      <p:ext uri="{BB962C8B-B14F-4D97-AF65-F5344CB8AC3E}">
        <p14:creationId xmlns:p14="http://schemas.microsoft.com/office/powerpoint/2010/main" val="38372744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860032" y="548680"/>
            <a:ext cx="4250392" cy="5832648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Когда матрешка готова, приступают к следующей фигурке, в которую войдёт первая. Заготовка необходимой высоты </a:t>
            </a:r>
            <a:r>
              <a:rPr lang="ru-RU" sz="2000" dirty="0" err="1" smtClean="0"/>
              <a:t>обраба-тывается</a:t>
            </a:r>
            <a:r>
              <a:rPr lang="ru-RU" sz="2000" dirty="0" smtClean="0"/>
              <a:t> </a:t>
            </a:r>
            <a:r>
              <a:rPr lang="ru-RU" sz="2000" dirty="0" smtClean="0"/>
              <a:t>и разрезается на верхнюю и нижнюю части. Первой делается нижняя часть. Затем удаляют древесину изнутри обеих частей второй куклы так, чтобы меньшая кукла плотно вставлялась внутрь. Потом процесс повторяется для куклы </a:t>
            </a:r>
            <a:r>
              <a:rPr lang="ru-RU" sz="2000" dirty="0" err="1" smtClean="0"/>
              <a:t>бо́льшего</a:t>
            </a:r>
            <a:r>
              <a:rPr lang="ru-RU" sz="2000" dirty="0" smtClean="0"/>
              <a:t> размера, в которую войдут две предыдущие и т. д. Количество кукол может быть различным.</a:t>
            </a:r>
            <a:br>
              <a:rPr lang="ru-RU" sz="2000" dirty="0" smtClean="0"/>
            </a:b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1052736"/>
            <a:ext cx="4211960" cy="4384432"/>
          </a:xfrm>
        </p:spPr>
      </p:pic>
    </p:spTree>
    <p:extLst>
      <p:ext uri="{BB962C8B-B14F-4D97-AF65-F5344CB8AC3E}">
        <p14:creationId xmlns:p14="http://schemas.microsoft.com/office/powerpoint/2010/main" val="1324445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68144" y="332656"/>
            <a:ext cx="3106688" cy="5760640"/>
          </a:xfrm>
        </p:spPr>
        <p:txBody>
          <a:bodyPr>
            <a:noAutofit/>
          </a:bodyPr>
          <a:lstStyle/>
          <a:p>
            <a:pPr algn="just"/>
            <a:r>
              <a:rPr lang="ru-RU" sz="2000" dirty="0" smtClean="0"/>
              <a:t>В заключение процесса каждую куклу покрывают масляным лаком. После окончательной сушки и полировки художник приступает к раскраске. В качестве красок используется акварель, гуашь, темпера, реже масляные краски. </a:t>
            </a:r>
            <a:r>
              <a:rPr lang="ru-RU" sz="2000" dirty="0" smtClean="0"/>
              <a:t>Не-смотря </a:t>
            </a:r>
            <a:r>
              <a:rPr lang="ru-RU" sz="2000" dirty="0" smtClean="0"/>
              <a:t>на разнообразие красок, мастера по-прежнему отдают </a:t>
            </a:r>
            <a:r>
              <a:rPr lang="ru-RU" sz="2000" dirty="0" smtClean="0"/>
              <a:t>пред-почтение </a:t>
            </a:r>
            <a:r>
              <a:rPr lang="ru-RU" sz="2000" dirty="0" smtClean="0"/>
              <a:t>гуаши.</a:t>
            </a:r>
            <a:endParaRPr lang="ru-RU" sz="20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95536" y="980728"/>
            <a:ext cx="5256584" cy="5040560"/>
          </a:xfrm>
        </p:spPr>
      </p:pic>
    </p:spTree>
    <p:extLst>
      <p:ext uri="{BB962C8B-B14F-4D97-AF65-F5344CB8AC3E}">
        <p14:creationId xmlns:p14="http://schemas.microsoft.com/office/powerpoint/2010/main" val="3167107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ru-RU" sz="2000" dirty="0" smtClean="0"/>
              <a:t>Матрёшка — русская деревянная игрушка в виде расписной куклы, внутри которой находятся подобные ей куклы меньшего размера. Число вложенных кукол обычно от трёх и более.</a:t>
            </a:r>
            <a:endParaRPr lang="ru-RU" sz="2000" dirty="0"/>
          </a:p>
        </p:txBody>
      </p:sp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1628800"/>
            <a:ext cx="6145579" cy="4525963"/>
          </a:xfrm>
        </p:spPr>
      </p:pic>
    </p:spTree>
    <p:extLst>
      <p:ext uri="{BB962C8B-B14F-4D97-AF65-F5344CB8AC3E}">
        <p14:creationId xmlns:p14="http://schemas.microsoft.com/office/powerpoint/2010/main" val="584198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96136" y="274638"/>
            <a:ext cx="2890664" cy="5890666"/>
          </a:xfrm>
        </p:spPr>
        <p:txBody>
          <a:bodyPr>
            <a:normAutofit/>
          </a:bodyPr>
          <a:lstStyle/>
          <a:p>
            <a:pPr algn="l"/>
            <a:r>
              <a:rPr lang="ru-RU" sz="2400" dirty="0" smtClean="0"/>
              <a:t>Обычно они имеют форму в виде яйца с плоским донцем и состоят из двух частей: верхней и нижней. По традиции рисуется женщина в красном сарафане и платке. </a:t>
            </a:r>
            <a:endParaRPr lang="ru-RU" sz="24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560" y="1124744"/>
            <a:ext cx="5112568" cy="3888432"/>
          </a:xfrm>
        </p:spPr>
      </p:pic>
    </p:spTree>
    <p:extLst>
      <p:ext uri="{BB962C8B-B14F-4D97-AF65-F5344CB8AC3E}">
        <p14:creationId xmlns:p14="http://schemas.microsoft.com/office/powerpoint/2010/main" val="1750012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4048" y="274638"/>
            <a:ext cx="3682752" cy="5962674"/>
          </a:xfrm>
        </p:spPr>
        <p:txBody>
          <a:bodyPr>
            <a:normAutofit/>
          </a:bodyPr>
          <a:lstStyle/>
          <a:p>
            <a:pPr algn="l"/>
            <a:r>
              <a:rPr lang="ru-RU" sz="2700" dirty="0" smtClean="0"/>
              <a:t>В наше время темы для росписи разнообразны: это сказочные </a:t>
            </a:r>
            <a:r>
              <a:rPr lang="ru-RU" sz="2700" dirty="0" smtClean="0"/>
              <a:t>персона-</a:t>
            </a:r>
            <a:r>
              <a:rPr lang="ru-RU" sz="2700" dirty="0" err="1" smtClean="0"/>
              <a:t>жи</a:t>
            </a:r>
            <a:r>
              <a:rPr lang="ru-RU" sz="2700" dirty="0" smtClean="0"/>
              <a:t>, девушки, а также семьи. Стали нередки и матрёшки пародийного характера с </a:t>
            </a:r>
            <a:r>
              <a:rPr lang="ru-RU" sz="2700" dirty="0" err="1" smtClean="0"/>
              <a:t>изображе-нием</a:t>
            </a:r>
            <a:r>
              <a:rPr lang="ru-RU" sz="2700" dirty="0" smtClean="0"/>
              <a:t> </a:t>
            </a:r>
            <a:r>
              <a:rPr lang="ru-RU" sz="2700" dirty="0" smtClean="0"/>
              <a:t>политических деятелей</a:t>
            </a:r>
            <a:r>
              <a:rPr lang="ru-RU" sz="2700" dirty="0" smtClean="0"/>
              <a:t>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67544" y="1484784"/>
            <a:ext cx="4356100" cy="3946241"/>
          </a:xfrm>
        </p:spPr>
      </p:pic>
    </p:spTree>
    <p:extLst>
      <p:ext uri="{BB962C8B-B14F-4D97-AF65-F5344CB8AC3E}">
        <p14:creationId xmlns:p14="http://schemas.microsoft.com/office/powerpoint/2010/main" val="29863298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7776864" cy="2160240"/>
          </a:xfrm>
        </p:spPr>
        <p:txBody>
          <a:bodyPr>
            <a:normAutofit fontScale="90000"/>
          </a:bodyPr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sz="2700" dirty="0" smtClean="0"/>
              <a:t>Сравнительно недавно стала набирать популярность матрёшка с изображением портрета на ней — портретная матрёшка.</a:t>
            </a:r>
            <a:br>
              <a:rPr lang="ru-RU" sz="2700" dirty="0" smtClean="0"/>
            </a:br>
            <a:endParaRPr lang="ru-RU" sz="27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63688" y="2852936"/>
            <a:ext cx="5904656" cy="3049043"/>
          </a:xfrm>
        </p:spPr>
      </p:pic>
    </p:spTree>
    <p:extLst>
      <p:ext uri="{BB962C8B-B14F-4D97-AF65-F5344CB8AC3E}">
        <p14:creationId xmlns:p14="http://schemas.microsoft.com/office/powerpoint/2010/main" val="375320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 rot="10800000" flipH="1" flipV="1">
            <a:off x="323528" y="188640"/>
            <a:ext cx="8532440" cy="2852936"/>
          </a:xfrm>
        </p:spPr>
        <p:txBody>
          <a:bodyPr>
            <a:normAutofit/>
          </a:bodyPr>
          <a:lstStyle/>
          <a:p>
            <a:pPr algn="just"/>
            <a:r>
              <a:rPr lang="ru-RU" sz="1400" dirty="0" smtClean="0">
                <a:latin typeface="Arial" panose="020B0604020202020204" pitchFamily="34" charset="0"/>
              </a:rPr>
              <a:t>РУССКАЯ ДЕРЕВЯННАЯ РАСПИСНАЯ КУКЛА ПОЯВИЛАСЬ В РОССИИ В 90-Х ГОДАХ XIX ВЕКА, В ПЕРИОД БУРНОГО ЭКОНОМИЧЕСКОГО И КУЛЬТУРНОГО РАЗВИТИЯ СТРАНЫ. ЭТО БЫЛО ВРЕМЯ ПОДЪЁМА НАЦИОНАЛЬНОГО САМОСОЗНАНИЯ, КОГДА В ОБЩЕСТВЕ ВСЁ НАСТОЙЧИВЕЕ СТАЛ ПРОЯВЛЯТЬСЯ ИНТЕРЕС К РУССКОЙ КУЛЬТУРЕ ВООБЩЕ И К ИСКУССТВУ В ЧАСТНОСТИ. В СВЯЗИ С ЭТИМ ВОЗНИКЛО ЦЕЛОЕ ХУДОЖЕСТВЕННОЕ НАПРАВЛЕНИЕ, ИЗВЕСТНОЕ ПОД НАЗВАНИЕМ «РУССКИЙ СТИЛЬ». ВОССТАНОВЛЕНИЮ И РАЗВИТИЮ ТРАДИЦИЙ НАРОДНОЙ КРЕСТЬЯНСКОЙ ИГРУШКИ УДЕЛЯЛОСЬ ОСОБОЕ ВНИМАНИЕ. С ЭТОЙ ЦЕЛЬЮ В МОСКВЕ БЫЛА ОТКРЫТА МАСТЕРСКАЯ «ДЕТСКОЕ ВОСПИТАНИЕ». </a:t>
            </a:r>
            <a:endParaRPr lang="ru-RU" sz="1400" dirty="0">
              <a:latin typeface="Arial" panose="020B0604020202020204" pitchFamily="34" charset="0"/>
            </a:endParaRPr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5616" y="2780928"/>
            <a:ext cx="6910537" cy="3960440"/>
          </a:xfrm>
        </p:spPr>
      </p:pic>
    </p:spTree>
    <p:extLst>
      <p:ext uri="{BB962C8B-B14F-4D97-AF65-F5344CB8AC3E}">
        <p14:creationId xmlns:p14="http://schemas.microsoft.com/office/powerpoint/2010/main" val="4161757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pPr algn="just"/>
            <a:r>
              <a:rPr lang="ru-RU" sz="1600" dirty="0" smtClean="0"/>
              <a:t>ПЕРВОНАЧАЛЬНО В НЕЙ СОЗДАВАЛИСЬ КУКЛЫ, ДЕМОНСТРИРОВАВШИЕ ПРАЗДНИЧНЫЕ КОСТЮМЫ ЖИТЕЛЕЙ РАЗНЫХ ГУБЕРНИЙ, УЕЗДОВ РОССИИ, И ДОСТАТОЧНО ТОЧНО ПЕРЕДАВАВШИЕ ЭТНОГРАФИЧЕСКИЕ ОСОБЕННОСТИ ЖЕНСКОЙ НАРОДНОЙ ОДЕЖДЫ. В НЕДРАХ ЭТОЙ МАСТЕРСКОЙ И ЗАРОДИЛАСЬ ИДЕЯ СОЗДАНИЯ РУССКОЙ ДЕРЕВЯННОЙ КУКЛЫ, ЭСКИЗЫ К КОТОРОЙ БЫЛИ ПРЕДЛОЖЕНЫ ПРОФЕССИОНАЛЬНЫМ ХУДОЖНИКОМ СЕРГЕЕМ МАЛЮТИНЫМ (1859—1937), ОДНИМ ИЗ АКТИВНЫХ СОЗДАТЕЛЕЙ И ПРОПАГАНДИСТОВ «РУССКОГО СТИЛЯ» В ИСКУССТВЕ. </a:t>
            </a:r>
            <a:endParaRPr lang="ru-RU" sz="16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350283" y="2328863"/>
            <a:ext cx="6465660" cy="4525962"/>
          </a:xfrm>
        </p:spPr>
      </p:pic>
    </p:spTree>
    <p:extLst>
      <p:ext uri="{BB962C8B-B14F-4D97-AF65-F5344CB8AC3E}">
        <p14:creationId xmlns:p14="http://schemas.microsoft.com/office/powerpoint/2010/main" val="23320606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332656"/>
            <a:ext cx="7787208" cy="2146250"/>
          </a:xfrm>
        </p:spPr>
        <p:txBody>
          <a:bodyPr>
            <a:normAutofit fontScale="90000"/>
          </a:bodyPr>
          <a:lstStyle/>
          <a:p>
            <a:pPr algn="just"/>
            <a:r>
              <a:rPr lang="ru-RU" sz="2000" dirty="0" smtClean="0"/>
              <a:t>ИДЕЯ СОЗДАНИЯ РАЗЪЁМНОЙ ДЕРЕВЯННОЙ КУКЛЫ БЫЛА ПОДСКАЗАНА С. В. МАЛЮТИНУ ЯПОНСКОЙ ИГРУШКОЙ ДАРУМА, ПРИВЕЗЁННОЙ С ОСТРОВА ХОНСЮ ЖЕНОЙ С. И. МАМОНТОВА. ЭТО БЫЛА ФИГУРА ДОБРОДУШНОГО ЛЫСОГО СТАРИКА, МУДРЕЦА ФУКУРАМЫ, В КОТОРОЙ НАХОДИЛОСЬ ЕЩЁ НЕСКОЛЬКО ФИГУРОК, ВЛОЖЕННЫХ ОДНА В ДРУГУЮ</a:t>
            </a:r>
            <a:r>
              <a:rPr lang="ru-RU" sz="1800" dirty="0" smtClean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3648" y="2276872"/>
            <a:ext cx="6264696" cy="4149080"/>
          </a:xfrm>
        </p:spPr>
      </p:pic>
    </p:spTree>
    <p:extLst>
      <p:ext uri="{BB962C8B-B14F-4D97-AF65-F5344CB8AC3E}">
        <p14:creationId xmlns:p14="http://schemas.microsoft.com/office/powerpoint/2010/main" val="10947374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44008" y="260648"/>
            <a:ext cx="4053136" cy="6048672"/>
          </a:xfrm>
        </p:spPr>
        <p:txBody>
          <a:bodyPr>
            <a:normAutofit/>
          </a:bodyPr>
          <a:lstStyle/>
          <a:p>
            <a:pPr algn="just"/>
            <a:r>
              <a:rPr lang="ru-RU" sz="3200" dirty="0" smtClean="0"/>
              <a:t>Его матрёшка </a:t>
            </a:r>
            <a:r>
              <a:rPr lang="ru-RU" sz="3200" dirty="0" smtClean="0"/>
              <a:t>пред-</a:t>
            </a:r>
            <a:r>
              <a:rPr lang="ru-RU" sz="3200" dirty="0" err="1" smtClean="0"/>
              <a:t>ставляла</a:t>
            </a:r>
            <a:r>
              <a:rPr lang="ru-RU" sz="3200" dirty="0" smtClean="0"/>
              <a:t> </a:t>
            </a:r>
            <a:r>
              <a:rPr lang="ru-RU" sz="3200" dirty="0" smtClean="0"/>
              <a:t>собой </a:t>
            </a:r>
            <a:r>
              <a:rPr lang="ru-RU" sz="3200" dirty="0" smtClean="0"/>
              <a:t>круг-</a:t>
            </a:r>
            <a:r>
              <a:rPr lang="ru-RU" sz="3200" dirty="0" err="1" smtClean="0"/>
              <a:t>лолицую</a:t>
            </a:r>
            <a:r>
              <a:rPr lang="ru-RU" sz="3200" dirty="0" smtClean="0"/>
              <a:t> крестьян-скую </a:t>
            </a:r>
            <a:r>
              <a:rPr lang="ru-RU" sz="3200" dirty="0" smtClean="0"/>
              <a:t>девушку в </a:t>
            </a:r>
            <a:r>
              <a:rPr lang="ru-RU" sz="3200" dirty="0" smtClean="0"/>
              <a:t>вы-шитой </a:t>
            </a:r>
            <a:r>
              <a:rPr lang="ru-RU" sz="3200" dirty="0" smtClean="0"/>
              <a:t>рубашке, </a:t>
            </a:r>
            <a:r>
              <a:rPr lang="ru-RU" sz="3200" dirty="0" err="1" smtClean="0"/>
              <a:t>сара-фане</a:t>
            </a:r>
            <a:r>
              <a:rPr lang="ru-RU" sz="3200" dirty="0" smtClean="0"/>
              <a:t> </a:t>
            </a:r>
            <a:r>
              <a:rPr lang="ru-RU" sz="3200" dirty="0" smtClean="0"/>
              <a:t>и переднике, в цветастом платке, </a:t>
            </a:r>
            <a:r>
              <a:rPr lang="ru-RU" sz="3200" dirty="0" smtClean="0"/>
              <a:t>держащую </a:t>
            </a:r>
            <a:r>
              <a:rPr lang="ru-RU" sz="3200" dirty="0" smtClean="0"/>
              <a:t>в руках чёрного петуха.</a:t>
            </a:r>
            <a:br>
              <a:rPr lang="ru-RU" sz="3200" dirty="0" smtClean="0"/>
            </a:br>
            <a:endParaRPr lang="ru-RU" sz="3200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51520" y="620688"/>
            <a:ext cx="4176464" cy="5678091"/>
          </a:xfrm>
        </p:spPr>
      </p:pic>
    </p:spTree>
    <p:extLst>
      <p:ext uri="{BB962C8B-B14F-4D97-AF65-F5344CB8AC3E}">
        <p14:creationId xmlns:p14="http://schemas.microsoft.com/office/powerpoint/2010/main" val="6333650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ерая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</TotalTime>
  <Words>620</Words>
  <Application>Microsoft Office PowerPoint</Application>
  <PresentationFormat>Экран (4:3)</PresentationFormat>
  <Paragraphs>18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Русская матрешка </vt:lpstr>
      <vt:lpstr>Матрёшка — русская деревянная игрушка в виде расписной куклы, внутри которой находятся подобные ей куклы меньшего размера. Число вложенных кукол обычно от трёх и более.</vt:lpstr>
      <vt:lpstr>Обычно они имеют форму в виде яйца с плоским донцем и состоят из двух частей: верхней и нижней. По традиции рисуется женщина в красном сарафане и платке. </vt:lpstr>
      <vt:lpstr>В наше время темы для росписи разнообразны: это сказочные персона-жи, девушки, а также семьи. Стали нередки и матрёшки пародийного характера с изображе-нием политических деятелей.</vt:lpstr>
      <vt:lpstr> Сравнительно недавно стала набирать популярность матрёшка с изображением портрета на ней — портретная матрёшка. </vt:lpstr>
      <vt:lpstr>РУССКАЯ ДЕРЕВЯННАЯ РАСПИСНАЯ КУКЛА ПОЯВИЛАСЬ В РОССИИ В 90-Х ГОДАХ XIX ВЕКА, В ПЕРИОД БУРНОГО ЭКОНОМИЧЕСКОГО И КУЛЬТУРНОГО РАЗВИТИЯ СТРАНЫ. ЭТО БЫЛО ВРЕМЯ ПОДЪЁМА НАЦИОНАЛЬНОГО САМОСОЗНАНИЯ, КОГДА В ОБЩЕСТВЕ ВСЁ НАСТОЙЧИВЕЕ СТАЛ ПРОЯВЛЯТЬСЯ ИНТЕРЕС К РУССКОЙ КУЛЬТУРЕ ВООБЩЕ И К ИСКУССТВУ В ЧАСТНОСТИ. В СВЯЗИ С ЭТИМ ВОЗНИКЛО ЦЕЛОЕ ХУДОЖЕСТВЕННОЕ НАПРАВЛЕНИЕ, ИЗВЕСТНОЕ ПОД НАЗВАНИЕМ «РУССКИЙ СТИЛЬ». ВОССТАНОВЛЕНИЮ И РАЗВИТИЮ ТРАДИЦИЙ НАРОДНОЙ КРЕСТЬЯНСКОЙ ИГРУШКИ УДЕЛЯЛОСЬ ОСОБОЕ ВНИМАНИЕ. С ЭТОЙ ЦЕЛЬЮ В МОСКВЕ БЫЛА ОТКРЫТА МАСТЕРСКАЯ «ДЕТСКОЕ ВОСПИТАНИЕ». </vt:lpstr>
      <vt:lpstr>ПЕРВОНАЧАЛЬНО В НЕЙ СОЗДАВАЛИСЬ КУКЛЫ, ДЕМОНСТРИРОВАВШИЕ ПРАЗДНИЧНЫЕ КОСТЮМЫ ЖИТЕЛЕЙ РАЗНЫХ ГУБЕРНИЙ, УЕЗДОВ РОССИИ, И ДОСТАТОЧНО ТОЧНО ПЕРЕДАВАВШИЕ ЭТНОГРАФИЧЕСКИЕ ОСОБЕННОСТИ ЖЕНСКОЙ НАРОДНОЙ ОДЕЖДЫ. В НЕДРАХ ЭТОЙ МАСТЕРСКОЙ И ЗАРОДИЛАСЬ ИДЕЯ СОЗДАНИЯ РУССКОЙ ДЕРЕВЯННОЙ КУКЛЫ, ЭСКИЗЫ К КОТОРОЙ БЫЛИ ПРЕДЛОЖЕНЫ ПРОФЕССИОНАЛЬНЫМ ХУДОЖНИКОМ СЕРГЕЕМ МАЛЮТИНЫМ (1859—1937), ОДНИМ ИЗ АКТИВНЫХ СОЗДАТЕЛЕЙ И ПРОПАГАНДИСТОВ «РУССКОГО СТИЛЯ» В ИСКУССТВЕ. </vt:lpstr>
      <vt:lpstr>ИДЕЯ СОЗДАНИЯ РАЗЪЁМНОЙ ДЕРЕВЯННОЙ КУКЛЫ БЫЛА ПОДСКАЗАНА С. В. МАЛЮТИНУ ЯПОНСКОЙ ИГРУШКОЙ ДАРУМА, ПРИВЕЗЁННОЙ С ОСТРОВА ХОНСЮ ЖЕНОЙ С. И. МАМОНТОВА. ЭТО БЫЛА ФИГУРА ДОБРОДУШНОГО ЛЫСОГО СТАРИКА, МУДРЕЦА ФУКУРАМЫ, В КОТОРОЙ НАХОДИЛОСЬ ЕЩЁ НЕСКОЛЬКО ФИГУРОК, ВЛОЖЕННЫХ ОДНА В ДРУГУЮ. </vt:lpstr>
      <vt:lpstr>Его матрёшка пред-ставляла собой круг-лолицую крестьян-скую девушку в вы-шитой рубашке, сара-фане и переднике, в цветастом платке, держащую в руках чёрного петуха. </vt:lpstr>
      <vt:lpstr>Русскую деревянную куклу назвали матрёшкой. Сделано это было не случайно. В дореволюционной про-винции имена Матрёна, Матрёша считались одними из наиболее распространённых жен-ских имён, в основе которых лежит слово «матерь».</vt:lpstr>
      <vt:lpstr>Эти имена ассоциировалось с матерью многочисленного семейства, обладавшей хорошим здоровьем и дородной фигурой. Впоследствии оно сделалось нарицательным и стало означать токарное разъёмное красочно расписанное деревянное изделие. Но и по сей день матрёшка остаётся символом материнства, плодородия, поскольку кукла с многочисленным кукольным семейством прекрасно выражает образную основу этого древнейшего символа человеческой культуры.</vt:lpstr>
      <vt:lpstr>Сейчас матрёшки делают в различных мастерских.  </vt:lpstr>
      <vt:lpstr>Сначала подбирают подходящий вид древесины. Из-за мягкости в основном выбирают липу, реже ольху или берёзу. Деревья обычно срубают ранней весной, снимают кору, но не полностью, чтобы во время сушки древесина не давала трещин. Затем брёвна складируют и сушат в течение нескольких лет в хорошо вентилируемом месте.</vt:lpstr>
      <vt:lpstr>К обработке древесины необходимо приступать тогда, когда она не сухая, но и не сырая. Каждая заготовка проходит более десятка операций. Самую маленькую куклу — неразборную — делают первой. </vt:lpstr>
      <vt:lpstr>Когда матрешка готова, приступают к следующей фигурке, в которую войдёт первая. Заготовка необходимой высоты обраба-тывается и разрезается на верхнюю и нижнюю части. Первой делается нижняя часть. Затем удаляют древесину изнутри обеих частей второй куклы так, чтобы меньшая кукла плотно вставлялась внутрь. Потом процесс повторяется для куклы бо́льшего размера, в которую войдут две предыдущие и т. д. Количество кукол может быть различным.  </vt:lpstr>
      <vt:lpstr>В заключение процесса каждую куклу покрывают масляным лаком. После окончательной сушки и полировки художник приступает к раскраске. В качестве красок используется акварель, гуашь, темпера, реже масляные краски. Не-смотря на разнообразие красок, мастера по-прежнему отдают пред-почтение гуаши.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Матрешка</dc:title>
  <dc:creator>HOME</dc:creator>
  <cp:lastModifiedBy>Teacher</cp:lastModifiedBy>
  <cp:revision>16</cp:revision>
  <dcterms:created xsi:type="dcterms:W3CDTF">2017-10-20T11:23:16Z</dcterms:created>
  <dcterms:modified xsi:type="dcterms:W3CDTF">2017-12-25T06:06:49Z</dcterms:modified>
</cp:coreProperties>
</file>